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8EE50-D7CB-4B07-9805-803FF7C964D0}" v="1" dt="2024-07-08T04:23:25.195"/>
    <p1510:client id="{8F5E8F3F-B532-46A3-A3B6-9FF1CA53BC3F}" v="3" dt="2024-07-08T23:49:25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F0B68-8409-193D-0BFF-7952C34D8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FBB11-96C2-CE6D-6DD7-31796B54B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69641-3B21-D6BE-5C17-434A4EAC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5596E-E756-5ADB-DFFA-568EEEF4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6F0FF-E4BC-BBEC-3839-3892824F8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54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1C29-0880-5AF3-7E75-F2EE0EDF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1AF3D-2AFE-AD03-854C-4BD9C4BC9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744BE-1061-13E9-0BC5-E4A9D9E7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7A7B1-73C8-774D-03C4-2EE24F4E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A0D8A-DD11-9A75-14C1-7557B86B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050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FED96-232E-C428-2826-D08FACEF1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C0A3E-B6CC-5B14-01A9-CDC16301A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01987-041F-B788-23A8-20647536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D05C1-5E38-19CE-4A26-BEDE0C71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34B13-7602-86D0-BD01-B7505EBD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448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F8551-637E-A076-2C77-AFD98E173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102F3-B94A-789C-D154-CB5920C8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DB885-6F38-9A71-4B10-0F578F1B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AADB0-C32C-DC48-DB8E-3144A073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8B63A-688F-7EEA-B480-02DD029B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9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7744-8357-0F68-B232-FE354066F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C635B-00AA-2062-7B9C-8E6C624B4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60C8D-7A69-5979-8FC1-4D9B36FD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6F801-99AB-5951-AD67-F50F8C8F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60333-E76C-B079-FFE6-16AB45BD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222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9F6F-EEEF-6AC3-40AA-AED16D44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1FEFE-9713-D19C-2EE7-DC6CEBBD85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A5A708-C71A-4AC3-30F5-7974ACFF7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E0CD2-9E05-21EA-852B-105E3B59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18340-D1FC-1522-54E3-38233FD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06F8C-4263-29A3-4269-C9458BA3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93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4B7D-E672-F825-CC18-59986E8B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957F-4619-F934-8038-B66B98778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5AFDC-F2F8-9F78-535E-18D52DDF7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306556-E572-0639-35FA-2C6088B15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345B4E-2D35-43A8-5015-950D22883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1BD2BE-ADC0-A500-7858-8C21CA3D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7CE2B-756E-8E2F-8D52-B5946E341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253A23-8B3A-35F6-2AAF-14D2ACE9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838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6F77-3710-169F-160E-B8686F58E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5CBE4-87F9-C1AC-020B-DEE34AE7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36189-26D1-220A-4A52-52D4D2CB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D0FAC-F5D3-E9BE-76DD-02DF58E9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94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37BEA-9A15-3AF4-2BB4-E7BAFC2C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3C341-BDAC-AB0E-63C4-13FA9DBA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AFAB8-AE34-B489-2E65-1CD2E9EE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13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85AB-E1A2-C766-AAE1-4C053EF2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59F1C-F394-E5B2-7395-BD413A535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D8A0A-547E-842B-87FF-FA848827C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95A75-F7CC-C00D-B51E-2A877F88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570CF-6738-FB3C-E47A-6EB3F4ED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E2D56-055D-49ED-7420-817C975A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109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7491-A9AA-1684-79A9-B03FFDD07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D600F-1CD3-8E1D-DFA9-D04149F40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CA1A2-47EB-DC06-56DF-F22ED7EE6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304AB-2AAF-D615-AB0B-9EDE2FD18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0BF81-94A7-BAB5-1FF8-9C4BBA51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2CCBD-B4A2-1DC1-9E99-C82E0436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51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2842DC-A326-AB99-F55C-FB55E8294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B21B7-B32D-9AAD-77A1-60B19BE8D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7D2D1-3CA0-BCF2-CC06-02296D665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CFB3BA-6D1C-46B0-9221-A1FE0230FAD2}" type="datetimeFigureOut">
              <a:rPr lang="en-AU" smtClean="0"/>
              <a:t>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A4CF3-59D6-E086-81D9-8A3CAB3E7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2803D-7B33-885F-0018-01C6F1098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226C4-4889-4850-AA5B-7E10DF0DC5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78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137B6D-6F1A-6766-8190-611816A3D2F2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6" name="Picture 5" descr="A black and white sign with red text&#10;&#10;Description automatically generated">
            <a:extLst>
              <a:ext uri="{FF2B5EF4-FFF2-40B4-BE49-F238E27FC236}">
                <a16:creationId xmlns:a16="http://schemas.microsoft.com/office/drawing/2014/main" id="{F1C53FD1-A8FE-628E-4C64-133F29CFB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5" y="899733"/>
            <a:ext cx="3788668" cy="25292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291C23-D849-AE2F-C6D0-136ADAA0538B}"/>
              </a:ext>
            </a:extLst>
          </p:cNvPr>
          <p:cNvSpPr txBox="1"/>
          <p:nvPr/>
        </p:nvSpPr>
        <p:spPr>
          <a:xfrm>
            <a:off x="8415338" y="40979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 R  I  N  K  S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4E6F9A70-B7C7-2459-4011-C8CF1C385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623" y="4869942"/>
            <a:ext cx="2467243" cy="13017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1B6A83-02A8-54DC-82B6-A8C09B983E7A}"/>
              </a:ext>
            </a:extLst>
          </p:cNvPr>
          <p:cNvSpPr txBox="1"/>
          <p:nvPr/>
        </p:nvSpPr>
        <p:spPr>
          <a:xfrm>
            <a:off x="1517904" y="6381772"/>
            <a:ext cx="2643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</a:t>
            </a:r>
            <a:r>
              <a:rPr lang="en-AU" sz="1200" dirty="0" err="1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AU" sz="12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1200" dirty="0" err="1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AU" sz="12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.s h a n g h a I c l u b . s y d n e y</a:t>
            </a:r>
          </a:p>
        </p:txBody>
      </p:sp>
      <p:sp>
        <p:nvSpPr>
          <p:cNvPr id="9" name="Rectangle: Beveled 8">
            <a:extLst>
              <a:ext uri="{FF2B5EF4-FFF2-40B4-BE49-F238E27FC236}">
                <a16:creationId xmlns:a16="http://schemas.microsoft.com/office/drawing/2014/main" id="{B2EBE22C-5034-3A6F-C0AA-014F2262DA04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bevel">
            <a:avLst>
              <a:gd name="adj" fmla="val 3200"/>
            </a:avLst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: Beveled 9">
            <a:extLst>
              <a:ext uri="{FF2B5EF4-FFF2-40B4-BE49-F238E27FC236}">
                <a16:creationId xmlns:a16="http://schemas.microsoft.com/office/drawing/2014/main" id="{D8520E2D-7069-9CC4-A7A6-0C8F9103C0A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bevel">
            <a:avLst>
              <a:gd name="adj" fmla="val 32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615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C207B3-65FC-E1E4-6AB4-B66E6F075AB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44E76-B616-4B4B-8541-32F045AF1886}"/>
              </a:ext>
            </a:extLst>
          </p:cNvPr>
          <p:cNvSpPr txBox="1"/>
          <p:nvPr/>
        </p:nvSpPr>
        <p:spPr>
          <a:xfrm>
            <a:off x="2800356" y="6529383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p4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395811-56B4-DF0D-5821-0AF414B48640}"/>
              </a:ext>
            </a:extLst>
          </p:cNvPr>
          <p:cNvSpPr txBox="1"/>
          <p:nvPr/>
        </p:nvSpPr>
        <p:spPr>
          <a:xfrm>
            <a:off x="9222367" y="657922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p3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A84FB7-0F94-11EF-E834-917A446A2783}"/>
              </a:ext>
            </a:extLst>
          </p:cNvPr>
          <p:cNvSpPr txBox="1"/>
          <p:nvPr/>
        </p:nvSpPr>
        <p:spPr>
          <a:xfrm>
            <a:off x="2138315" y="328613"/>
            <a:ext cx="1867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B E </a:t>
            </a:r>
            <a:r>
              <a:rPr lang="en-AU" sz="1600" dirty="0" err="1"/>
              <a:t>E</a:t>
            </a:r>
            <a:r>
              <a:rPr lang="en-AU" sz="1600" dirty="0"/>
              <a:t> R  &amp;  C I D E 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C7FBC6-2A43-0B07-0D5C-E0641CB145D0}"/>
              </a:ext>
            </a:extLst>
          </p:cNvPr>
          <p:cNvSpPr txBox="1"/>
          <p:nvPr/>
        </p:nvSpPr>
        <p:spPr>
          <a:xfrm>
            <a:off x="957263" y="1171575"/>
            <a:ext cx="336810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I M P O R T E D</a:t>
            </a:r>
          </a:p>
          <a:p>
            <a:r>
              <a:rPr lang="en-AU" sz="1400" dirty="0"/>
              <a:t>Peroni                                                               10</a:t>
            </a:r>
          </a:p>
          <a:p>
            <a:r>
              <a:rPr lang="en-AU" sz="1400" i="1" dirty="0"/>
              <a:t>Italian pale lager, crisp, refreshing</a:t>
            </a:r>
          </a:p>
          <a:p>
            <a:r>
              <a:rPr lang="en-AU" sz="1400" dirty="0"/>
              <a:t>Asahi                                                                 12</a:t>
            </a:r>
          </a:p>
          <a:p>
            <a:r>
              <a:rPr lang="en-US" sz="1400" i="1" dirty="0"/>
              <a:t>Japanese rice lager, clean, dry</a:t>
            </a:r>
            <a:endParaRPr lang="en-AU" sz="1400" i="1" dirty="0"/>
          </a:p>
          <a:p>
            <a:r>
              <a:rPr lang="en-AU" sz="1400" dirty="0"/>
              <a:t>Heineken                                                         11</a:t>
            </a:r>
          </a:p>
          <a:p>
            <a:r>
              <a:rPr lang="en-US" sz="1400" i="1" dirty="0"/>
              <a:t>Dutch pale lager, balanced, smooth</a:t>
            </a:r>
            <a:endParaRPr lang="en-AU" sz="1400" i="1" dirty="0"/>
          </a:p>
          <a:p>
            <a:r>
              <a:rPr lang="en-AU" sz="1400" dirty="0"/>
              <a:t>Corona                                                             12</a:t>
            </a:r>
          </a:p>
          <a:p>
            <a:r>
              <a:rPr lang="en-AU" sz="1400" i="1" dirty="0"/>
              <a:t>Mexican pale lager, light, lime-friendly</a:t>
            </a:r>
          </a:p>
          <a:p>
            <a:r>
              <a:rPr lang="en-AU" sz="1400" dirty="0"/>
              <a:t>Sol                                                                      10</a:t>
            </a:r>
          </a:p>
          <a:p>
            <a:r>
              <a:rPr lang="en-AU" sz="1400" i="1" dirty="0"/>
              <a:t>Mexican pale lager, light, effervescent</a:t>
            </a:r>
          </a:p>
          <a:p>
            <a:endParaRPr lang="en-AU" sz="1400" dirty="0"/>
          </a:p>
          <a:p>
            <a:endParaRPr lang="en-AU" sz="1400" dirty="0"/>
          </a:p>
          <a:p>
            <a:r>
              <a:rPr lang="en-AU" sz="1400" dirty="0"/>
              <a:t>L O C A L</a:t>
            </a:r>
          </a:p>
          <a:p>
            <a:r>
              <a:rPr lang="en-AU" sz="1400" dirty="0"/>
              <a:t>Wayward Brewing IPA	                            12</a:t>
            </a:r>
          </a:p>
          <a:p>
            <a:r>
              <a:rPr lang="en-AU" sz="1400" dirty="0"/>
              <a:t>James Squire Lager		   12</a:t>
            </a:r>
          </a:p>
          <a:p>
            <a:endParaRPr lang="en-AU" sz="1400" dirty="0"/>
          </a:p>
          <a:p>
            <a:endParaRPr lang="en-AU" sz="1400" dirty="0"/>
          </a:p>
          <a:p>
            <a:r>
              <a:rPr lang="en-AU" sz="1400" dirty="0"/>
              <a:t>G I N G E R  B E </a:t>
            </a:r>
            <a:r>
              <a:rPr lang="en-AU" sz="1400" dirty="0" err="1"/>
              <a:t>E</a:t>
            </a:r>
            <a:r>
              <a:rPr lang="en-AU" sz="1400" dirty="0"/>
              <a:t> R</a:t>
            </a:r>
          </a:p>
          <a:p>
            <a:r>
              <a:rPr lang="en-AU" sz="1400" dirty="0"/>
              <a:t>Young Henry’s ginger Beer                         11  </a:t>
            </a:r>
          </a:p>
          <a:p>
            <a:r>
              <a:rPr lang="en-GB" sz="1400" dirty="0"/>
              <a:t>Royal Jamaican Ginger Bee</a:t>
            </a:r>
            <a:r>
              <a:rPr lang="en-AU" sz="1400" dirty="0"/>
              <a:t>r                     12</a:t>
            </a:r>
          </a:p>
          <a:p>
            <a:endParaRPr lang="en-AU" sz="1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5B7368-E244-70FB-9428-7FAC31383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078013"/>
              </p:ext>
            </p:extLst>
          </p:nvPr>
        </p:nvGraphicFramePr>
        <p:xfrm>
          <a:off x="6458057" y="-446029"/>
          <a:ext cx="5733943" cy="7372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5942">
                  <a:extLst>
                    <a:ext uri="{9D8B030D-6E8A-4147-A177-3AD203B41FA5}">
                      <a16:colId xmlns:a16="http://schemas.microsoft.com/office/drawing/2014/main" val="885063407"/>
                    </a:ext>
                  </a:extLst>
                </a:gridCol>
                <a:gridCol w="1490584">
                  <a:extLst>
                    <a:ext uri="{9D8B030D-6E8A-4147-A177-3AD203B41FA5}">
                      <a16:colId xmlns:a16="http://schemas.microsoft.com/office/drawing/2014/main" val="483104027"/>
                    </a:ext>
                  </a:extLst>
                </a:gridCol>
                <a:gridCol w="817417">
                  <a:extLst>
                    <a:ext uri="{9D8B030D-6E8A-4147-A177-3AD203B41FA5}">
                      <a16:colId xmlns:a16="http://schemas.microsoft.com/office/drawing/2014/main" val="1811620565"/>
                    </a:ext>
                  </a:extLst>
                </a:gridCol>
              </a:tblGrid>
              <a:tr h="552385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b="1">
                          <a:latin typeface="Copperplate Gothic Bold"/>
                          <a:ea typeface="Copperplate Gothic Bold"/>
                          <a:cs typeface="Copperplate Gothic Bold"/>
                          <a:sym typeface="Copperplate Gothic Bold"/>
                        </a:defRPr>
                      </a:pPr>
                      <a:endParaRPr lang="en-AU" sz="3000" b="0" dirty="0">
                        <a:latin typeface="Chaparral Pro Light" panose="02060403030505090203" pitchFamily="18" charset="0"/>
                        <a:cs typeface="Dreaming Outloud Pro" panose="03050502040302030504" pitchFamily="66" charset="0"/>
                      </a:endParaRPr>
                    </a:p>
                  </a:txBody>
                  <a:tcPr marT="41564" marB="415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1547146"/>
                  </a:ext>
                </a:extLst>
              </a:tr>
              <a:tr h="5664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Champagne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NV Laurent Perrier La Cuvee</a:t>
                      </a:r>
                      <a:endParaRPr lang="en-AU" sz="1000" dirty="0">
                        <a:latin typeface="Copperplate Gothic Bold" panose="020E0705020206020404" pitchFamily="34" charset="77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  <a:p>
                      <a:pPr algn="l"/>
                      <a:endParaRPr lang="en-AU" sz="800" dirty="0"/>
                    </a:p>
                    <a:p>
                      <a:pPr algn="l"/>
                      <a:r>
                        <a:rPr lang="en-AU" sz="1000" dirty="0"/>
                        <a:t>Ay, Franc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  <a:p>
                      <a:pPr algn="l"/>
                      <a:endParaRPr lang="en-AU" sz="800" dirty="0"/>
                    </a:p>
                    <a:p>
                      <a:pPr algn="l"/>
                      <a:r>
                        <a:rPr lang="en-AU" sz="1000" dirty="0"/>
                        <a:t>$29</a:t>
                      </a:r>
                      <a:endParaRPr lang="en-AU" sz="800" dirty="0"/>
                    </a:p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1088100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Sparkling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4912643"/>
                  </a:ext>
                </a:extLst>
              </a:tr>
              <a:tr h="59582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NV Secret Garden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NV Delamere Sparkling Brut	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Murray River, NSW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Pipers Brook, TAS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$11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$18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5365298"/>
                  </a:ext>
                </a:extLst>
              </a:tr>
              <a:tr h="183977"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8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0615169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White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3921217"/>
                  </a:ext>
                </a:extLst>
              </a:tr>
              <a:tr h="4700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2024 Secret Garden Pinot Gris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2023 Jules Taylor Sauvignon Blanc 	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Murray River, NSW 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 err="1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Malborough</a:t>
                      </a: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, NZ	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$10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$15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3949318"/>
                  </a:ext>
                </a:extLst>
              </a:tr>
              <a:tr h="205316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2023 Clandestine Pinot Gris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King Valley, SA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$16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7556406"/>
                  </a:ext>
                </a:extLst>
              </a:tr>
              <a:tr h="59582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2023 </a:t>
                      </a:r>
                      <a:r>
                        <a:rPr lang="en-AU" sz="900" dirty="0" err="1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Kilikanoon</a:t>
                      </a: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 </a:t>
                      </a:r>
                      <a:r>
                        <a:rPr lang="en-AU" sz="900" dirty="0" err="1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Killerman's</a:t>
                      </a: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 Run Riesling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2024  Secret Garden  Chardonnay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Clare Valley, SA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Murray River, NSW 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$15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$10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5826648"/>
                  </a:ext>
                </a:extLst>
              </a:tr>
              <a:tr h="205316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2022 Allandale Chardonnay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Hunter Valley, NSW 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$15</a:t>
                      </a:r>
                    </a:p>
                  </a:txBody>
                  <a:tcPr marT="37785" marB="377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0634263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/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Rose	</a:t>
                      </a:r>
                      <a:endParaRPr lang="en-AU" sz="13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8087577"/>
                  </a:ext>
                </a:extLst>
              </a:tr>
              <a:tr h="19868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2023 La </a:t>
                      </a:r>
                      <a:r>
                        <a:rPr lang="en-AU" sz="900" dirty="0" err="1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Tonelle</a:t>
                      </a: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 Provence Rose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Cotes de Provence, FR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$15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5736979"/>
                  </a:ext>
                </a:extLst>
              </a:tr>
              <a:tr h="331065"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2022 Chain of Ponds Innocence</a:t>
                      </a:r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Adelaide Hills, SA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$14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22608"/>
                  </a:ext>
                </a:extLst>
              </a:tr>
              <a:tr h="183977"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8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8893558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Red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8743530"/>
                  </a:ext>
                </a:extLst>
              </a:tr>
              <a:tr h="1986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2023 Holm Oak Pinot Noir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Tamar Valley, TAS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$16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0123176"/>
                  </a:ext>
                </a:extLst>
              </a:tr>
              <a:tr h="19868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2020 Budburst Shiraz		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Barossa Valley, SA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$15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1315096"/>
                  </a:ext>
                </a:extLst>
              </a:tr>
              <a:tr h="59582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2021 Elderton Estate Shiraz 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2024 Secret Garden Shiraz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Barossa Valley, SA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Murray River, NSW 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$19</a:t>
                      </a:r>
                    </a:p>
                    <a:p>
                      <a:pPr algn="l"/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$11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1480542"/>
                  </a:ext>
                </a:extLst>
              </a:tr>
              <a:tr h="19868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effectLst/>
                          <a:latin typeface="Aptos Serif" panose="02020604070405020304" pitchFamily="18" charset="0"/>
                          <a:ea typeface="Calibri" panose="020F0502020204030204" pitchFamily="34" charset="0"/>
                          <a:cs typeface="Aptos Serif" panose="02020604070405020304" pitchFamily="18" charset="0"/>
                        </a:rPr>
                        <a:t>2022 Rosily </a:t>
                      </a: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Cabernet Sauvignon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Margaret River, WA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$16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3753037"/>
                  </a:ext>
                </a:extLst>
              </a:tr>
              <a:tr h="183977"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221610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>
                          <a:latin typeface="Copperplate Gothic Bold" panose="020E0705020206020404" pitchFamily="34" charset="77"/>
                        </a:rPr>
                        <a:t>Dessert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3519254"/>
                  </a:ext>
                </a:extLst>
              </a:tr>
              <a:tr h="198685"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2015 Trentham Estate </a:t>
                      </a:r>
                      <a:r>
                        <a:rPr lang="en-AU" sz="900" i="1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Noble </a:t>
                      </a:r>
                      <a:r>
                        <a:rPr lang="en-AU" sz="900" i="1" dirty="0" err="1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Taminga</a:t>
                      </a:r>
                      <a:endParaRPr lang="en-AU" sz="900" dirty="0">
                        <a:latin typeface="Aptos Serif" panose="02020604070405020304" pitchFamily="18" charset="0"/>
                        <a:cs typeface="Aptos Serif" panose="02020604070405020304" pitchFamily="18" charset="0"/>
                      </a:endParaRP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Murray Darling , NSW 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900" dirty="0">
                          <a:latin typeface="Aptos Serif" panose="02020604070405020304" pitchFamily="18" charset="0"/>
                          <a:cs typeface="Aptos Serif" panose="02020604070405020304" pitchFamily="18" charset="0"/>
                        </a:rPr>
                        <a:t>$10</a:t>
                      </a:r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9831464"/>
                  </a:ext>
                </a:extLst>
              </a:tr>
              <a:tr h="183977"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800" dirty="0"/>
                    </a:p>
                  </a:txBody>
                  <a:tcPr marT="34350" marB="3435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83220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2CBA5F24-EF99-65DE-5F94-1B7DDA29E767}"/>
              </a:ext>
            </a:extLst>
          </p:cNvPr>
          <p:cNvSpPr/>
          <p:nvPr/>
        </p:nvSpPr>
        <p:spPr>
          <a:xfrm>
            <a:off x="6077711" y="6145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94C154-5090-EBE4-4563-479101828FB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13B23F-D59A-A7EC-06AE-016C7C825665}"/>
              </a:ext>
            </a:extLst>
          </p:cNvPr>
          <p:cNvSpPr txBox="1"/>
          <p:nvPr/>
        </p:nvSpPr>
        <p:spPr>
          <a:xfrm>
            <a:off x="2800356" y="6529383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p2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613B1E-A396-8630-ED9B-433C2786C1EE}"/>
              </a:ext>
            </a:extLst>
          </p:cNvPr>
          <p:cNvSpPr txBox="1"/>
          <p:nvPr/>
        </p:nvSpPr>
        <p:spPr>
          <a:xfrm>
            <a:off x="453238" y="225626"/>
            <a:ext cx="3166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S I G N A T U R E   C O C K T A I L 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A084F-0C74-38F5-D4D3-263E52A4A690}"/>
              </a:ext>
            </a:extLst>
          </p:cNvPr>
          <p:cNvSpPr txBox="1"/>
          <p:nvPr/>
        </p:nvSpPr>
        <p:spPr>
          <a:xfrm>
            <a:off x="453238" y="487948"/>
            <a:ext cx="525778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Mango Royale		21</a:t>
            </a:r>
          </a:p>
          <a:p>
            <a:r>
              <a:rPr lang="en-GB" sz="1200" dirty="0"/>
              <a:t>Closer to melted ice cream than a martini, cream and mango </a:t>
            </a:r>
          </a:p>
          <a:p>
            <a:r>
              <a:rPr lang="en-GB" sz="1200" dirty="0"/>
              <a:t>liqueur combine to create a sweet and indulgent mix.</a:t>
            </a:r>
            <a:endParaRPr lang="en-AU" sz="1200" dirty="0"/>
          </a:p>
          <a:p>
            <a:r>
              <a:rPr lang="en-AU" sz="1200" dirty="0"/>
              <a:t>Hotel Shanghai:		23</a:t>
            </a:r>
          </a:p>
          <a:p>
            <a:r>
              <a:rPr lang="en-GB" sz="1200" dirty="0"/>
              <a:t>A classic tiki cocktail re-imagined with punchy single origin </a:t>
            </a:r>
          </a:p>
          <a:p>
            <a:r>
              <a:rPr lang="en-GB" sz="1200" dirty="0"/>
              <a:t>Japanese plum wine</a:t>
            </a:r>
            <a:endParaRPr lang="en-AU" sz="1200" dirty="0"/>
          </a:p>
          <a:p>
            <a:r>
              <a:rPr lang="en-AU" sz="1200" dirty="0"/>
              <a:t>Yuzu Pearl Martini:		20</a:t>
            </a:r>
          </a:p>
          <a:p>
            <a:r>
              <a:rPr lang="en-GB" sz="1200" dirty="0"/>
              <a:t>A refreshingly fruity yet sophisticated martini incorporating Japanese</a:t>
            </a:r>
          </a:p>
          <a:p>
            <a:r>
              <a:rPr lang="en-GB" sz="1200" dirty="0"/>
              <a:t>Shochu and Yuzu liqueur.</a:t>
            </a:r>
            <a:endParaRPr lang="en-AU" sz="1200" dirty="0"/>
          </a:p>
          <a:p>
            <a:r>
              <a:rPr lang="en-AU" sz="1200" dirty="0"/>
              <a:t>Pear Charlie Chaplin		23</a:t>
            </a:r>
          </a:p>
          <a:p>
            <a:r>
              <a:rPr lang="en-GB" sz="1200" dirty="0"/>
              <a:t>A time-favoured classic with depth and complexity, punched up with a</a:t>
            </a:r>
          </a:p>
          <a:p>
            <a:r>
              <a:rPr lang="en-GB" sz="1200" dirty="0"/>
              <a:t>blend of apricot and spiced pear.</a:t>
            </a:r>
            <a:endParaRPr lang="en-AU" sz="1200" dirty="0"/>
          </a:p>
          <a:p>
            <a:r>
              <a:rPr lang="en-AU" sz="1200" dirty="0"/>
              <a:t>Lychee Pisco Sour		21</a:t>
            </a:r>
          </a:p>
          <a:p>
            <a:r>
              <a:rPr lang="en-GB" sz="1200" dirty="0"/>
              <a:t>A dangerously good combination of lychee notes and Pisco, the perfect</a:t>
            </a:r>
          </a:p>
          <a:p>
            <a:r>
              <a:rPr lang="en-GB" sz="1200" dirty="0"/>
              <a:t>start to a night out.</a:t>
            </a:r>
            <a:endParaRPr lang="en-AU" sz="1200" dirty="0"/>
          </a:p>
          <a:p>
            <a:r>
              <a:rPr lang="en-AU" sz="1200" dirty="0"/>
              <a:t>Smokey Plum Negroni 		24</a:t>
            </a:r>
          </a:p>
          <a:p>
            <a:r>
              <a:rPr lang="en-GB" sz="1200" dirty="0"/>
              <a:t>Salted plum gin and mezcal combine perfectly to provide something</a:t>
            </a:r>
          </a:p>
          <a:p>
            <a:r>
              <a:rPr lang="en-GB" sz="1200" dirty="0"/>
              <a:t>new for negroni lovers.</a:t>
            </a:r>
          </a:p>
          <a:p>
            <a:r>
              <a:rPr lang="en-GB" sz="1200" dirty="0" err="1"/>
              <a:t>Shanghai’d</a:t>
            </a:r>
            <a:r>
              <a:rPr lang="en-GB" sz="1200" dirty="0"/>
              <a:t>			22</a:t>
            </a:r>
          </a:p>
          <a:p>
            <a:r>
              <a:rPr lang="en-GB" sz="1200" dirty="0"/>
              <a:t>An incredibly approachable yet boozy drink incorporating rum and classic tiki</a:t>
            </a:r>
          </a:p>
          <a:p>
            <a:r>
              <a:rPr lang="en-GB" sz="1200" dirty="0"/>
              <a:t>flavours.</a:t>
            </a:r>
            <a:endParaRPr lang="en-AU" sz="1200" dirty="0"/>
          </a:p>
          <a:p>
            <a:r>
              <a:rPr lang="en-AU" sz="1200" i="1" dirty="0">
                <a:solidFill>
                  <a:srgbClr val="8A0000"/>
                </a:solidFill>
              </a:rPr>
              <a:t>Classic Cocktails available, please request.</a:t>
            </a:r>
            <a:r>
              <a:rPr lang="en-AU" sz="1200" dirty="0">
                <a:solidFill>
                  <a:srgbClr val="8A0000"/>
                </a:solidFill>
              </a:rPr>
              <a:t> </a:t>
            </a:r>
            <a:endParaRPr lang="en-AU" sz="1400" dirty="0">
              <a:solidFill>
                <a:srgbClr val="8A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E2B0A1-A522-49F2-B5D2-33D4860896C5}"/>
              </a:ext>
            </a:extLst>
          </p:cNvPr>
          <p:cNvSpPr txBox="1"/>
          <p:nvPr/>
        </p:nvSpPr>
        <p:spPr>
          <a:xfrm>
            <a:off x="487597" y="4569405"/>
            <a:ext cx="44262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M O C K T A I L S 	                    14</a:t>
            </a:r>
            <a:endParaRPr lang="en-AU" sz="1400" b="1" dirty="0"/>
          </a:p>
          <a:p>
            <a:r>
              <a:rPr lang="en-AU" sz="1400" dirty="0"/>
              <a:t>Passion Fizz	</a:t>
            </a:r>
          </a:p>
          <a:p>
            <a:r>
              <a:rPr lang="en-AU" sz="1400" dirty="0"/>
              <a:t>A refreshing fruity drink that’s the perfect non-alcoholic</a:t>
            </a:r>
          </a:p>
          <a:p>
            <a:r>
              <a:rPr lang="en-AU" sz="1400" dirty="0"/>
              <a:t>drink to end the day</a:t>
            </a:r>
          </a:p>
          <a:p>
            <a:r>
              <a:rPr lang="en-AU" sz="1400" dirty="0"/>
              <a:t>Tropic Thunder</a:t>
            </a:r>
          </a:p>
          <a:p>
            <a:r>
              <a:rPr lang="en-AU" sz="1400" dirty="0"/>
              <a:t>A tiki mocktail that brings the beach to you</a:t>
            </a:r>
          </a:p>
          <a:p>
            <a:endParaRPr lang="en-AU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66C617-C5C6-BE86-4C36-1A51870B673C}"/>
              </a:ext>
            </a:extLst>
          </p:cNvPr>
          <p:cNvSpPr/>
          <p:nvPr/>
        </p:nvSpPr>
        <p:spPr>
          <a:xfrm>
            <a:off x="6110288" y="4433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FD0BD-714E-450B-83A7-CA4749D54EB7}"/>
              </a:ext>
            </a:extLst>
          </p:cNvPr>
          <p:cNvSpPr txBox="1"/>
          <p:nvPr/>
        </p:nvSpPr>
        <p:spPr>
          <a:xfrm>
            <a:off x="8896356" y="646237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p5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80F624-3205-1F4F-C966-AD46A236CCEE}"/>
              </a:ext>
            </a:extLst>
          </p:cNvPr>
          <p:cNvSpPr txBox="1"/>
          <p:nvPr/>
        </p:nvSpPr>
        <p:spPr>
          <a:xfrm>
            <a:off x="6722397" y="178414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V O D K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674A43-6E74-F4A9-34EC-F6FDF592F9D7}"/>
              </a:ext>
            </a:extLst>
          </p:cNvPr>
          <p:cNvSpPr txBox="1"/>
          <p:nvPr/>
        </p:nvSpPr>
        <p:spPr>
          <a:xfrm>
            <a:off x="6722397" y="543406"/>
            <a:ext cx="22381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House Vodka		9.5</a:t>
            </a:r>
          </a:p>
          <a:p>
            <a:endParaRPr lang="en-AU" sz="1200" dirty="0"/>
          </a:p>
          <a:p>
            <a:r>
              <a:rPr lang="en-AU" sz="1200" dirty="0"/>
              <a:t>Belvedere Vodka	12</a:t>
            </a:r>
          </a:p>
          <a:p>
            <a:r>
              <a:rPr lang="en-AU" sz="1200" i="1" dirty="0"/>
              <a:t>Polish – 100% Rye</a:t>
            </a:r>
            <a:endParaRPr lang="en-AU" sz="1200" dirty="0"/>
          </a:p>
          <a:p>
            <a:endParaRPr lang="en-AU" sz="1200" dirty="0"/>
          </a:p>
          <a:p>
            <a:r>
              <a:rPr lang="en-AU" sz="1200" dirty="0"/>
              <a:t>Grey Goose Vodka	12</a:t>
            </a:r>
          </a:p>
          <a:p>
            <a:r>
              <a:rPr lang="en-AU" sz="1200" i="1" dirty="0"/>
              <a:t>French – 100% Wheat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26A003-86B6-1317-5414-6AECC97E6B2E}"/>
              </a:ext>
            </a:extLst>
          </p:cNvPr>
          <p:cNvSpPr txBox="1"/>
          <p:nvPr/>
        </p:nvSpPr>
        <p:spPr>
          <a:xfrm>
            <a:off x="9423953" y="20699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G I 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9DFC35-DF1E-9AE2-DE0D-105AAD0440E7}"/>
              </a:ext>
            </a:extLst>
          </p:cNvPr>
          <p:cNvSpPr txBox="1"/>
          <p:nvPr/>
        </p:nvSpPr>
        <p:spPr>
          <a:xfrm>
            <a:off x="6722397" y="3779205"/>
            <a:ext cx="9902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SCOTCH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ED4269-7B08-2FD2-00CD-936F3B44CA62}"/>
              </a:ext>
            </a:extLst>
          </p:cNvPr>
          <p:cNvSpPr txBox="1"/>
          <p:nvPr/>
        </p:nvSpPr>
        <p:spPr>
          <a:xfrm>
            <a:off x="6722397" y="4144197"/>
            <a:ext cx="232307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House Scotch 	    10</a:t>
            </a:r>
          </a:p>
          <a:p>
            <a:endParaRPr lang="en-AU" sz="1200" dirty="0"/>
          </a:p>
          <a:p>
            <a:r>
              <a:rPr lang="en-AU" sz="1200" dirty="0"/>
              <a:t>Chivas Regal Extra 13 YO	    14</a:t>
            </a:r>
          </a:p>
          <a:p>
            <a:r>
              <a:rPr lang="en-AU" sz="1200" i="1" dirty="0"/>
              <a:t>Tequila Cask Finish - Speyside</a:t>
            </a:r>
          </a:p>
          <a:p>
            <a:endParaRPr lang="en-AU" sz="1200" dirty="0"/>
          </a:p>
          <a:p>
            <a:r>
              <a:rPr lang="en-AU" sz="1200" dirty="0" err="1"/>
              <a:t>GlenDronach</a:t>
            </a:r>
            <a:r>
              <a:rPr lang="en-AU" sz="1200" dirty="0"/>
              <a:t> 12 YO	    18</a:t>
            </a:r>
          </a:p>
          <a:p>
            <a:r>
              <a:rPr lang="en-AU" sz="1200" i="1" dirty="0"/>
              <a:t>PX &amp; Sherry Casks - Highlands</a:t>
            </a:r>
          </a:p>
          <a:p>
            <a:endParaRPr lang="en-AU" sz="1400" dirty="0">
              <a:solidFill>
                <a:srgbClr val="8A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08E506-D1A4-F9A1-C801-985351C7FBA2}"/>
              </a:ext>
            </a:extLst>
          </p:cNvPr>
          <p:cNvSpPr txBox="1"/>
          <p:nvPr/>
        </p:nvSpPr>
        <p:spPr>
          <a:xfrm>
            <a:off x="6722397" y="1980671"/>
            <a:ext cx="2137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AMERICAN WHISKEY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0CFB0B-5246-1D58-7575-161A66900B2C}"/>
              </a:ext>
            </a:extLst>
          </p:cNvPr>
          <p:cNvSpPr txBox="1"/>
          <p:nvPr/>
        </p:nvSpPr>
        <p:spPr>
          <a:xfrm>
            <a:off x="6722397" y="2345663"/>
            <a:ext cx="22589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House Bourbon	  10</a:t>
            </a:r>
          </a:p>
          <a:p>
            <a:endParaRPr lang="en-AU" sz="1200" dirty="0"/>
          </a:p>
          <a:p>
            <a:r>
              <a:rPr lang="en-AU" sz="1200" dirty="0"/>
              <a:t>Jack Daniels Old No.7	  22</a:t>
            </a:r>
          </a:p>
          <a:p>
            <a:r>
              <a:rPr lang="en-AU" sz="1200" i="1" dirty="0"/>
              <a:t>Lynchburg Tennessee</a:t>
            </a:r>
          </a:p>
          <a:p>
            <a:endParaRPr lang="en-AU" sz="1200" dirty="0"/>
          </a:p>
          <a:p>
            <a:r>
              <a:rPr lang="en-AU" sz="1200" dirty="0"/>
              <a:t>Sazerac Rye 		  14</a:t>
            </a:r>
          </a:p>
          <a:p>
            <a:r>
              <a:rPr lang="en-AU" sz="1200" i="1" dirty="0"/>
              <a:t>Kentucky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87EEC8-A6BC-CF44-90ED-324D6DD14099}"/>
              </a:ext>
            </a:extLst>
          </p:cNvPr>
          <p:cNvSpPr txBox="1"/>
          <p:nvPr/>
        </p:nvSpPr>
        <p:spPr>
          <a:xfrm>
            <a:off x="7887842" y="6265756"/>
            <a:ext cx="2694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i="1" dirty="0">
                <a:solidFill>
                  <a:srgbClr val="8A0000"/>
                </a:solidFill>
              </a:rPr>
              <a:t>Please add $2 for your preferred mixer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BC6922-1FBD-9D47-8A0F-6BCAF0FBA07E}"/>
              </a:ext>
            </a:extLst>
          </p:cNvPr>
          <p:cNvSpPr txBox="1"/>
          <p:nvPr/>
        </p:nvSpPr>
        <p:spPr>
          <a:xfrm>
            <a:off x="9464342" y="580010"/>
            <a:ext cx="228363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House Gin 		  10</a:t>
            </a:r>
            <a:endParaRPr lang="en-AU" sz="1200" i="1" dirty="0"/>
          </a:p>
          <a:p>
            <a:endParaRPr lang="en-AU" sz="1200" dirty="0"/>
          </a:p>
          <a:p>
            <a:r>
              <a:rPr lang="en-AU" sz="1200" dirty="0"/>
              <a:t>Green Ant Gin	  14</a:t>
            </a:r>
          </a:p>
          <a:p>
            <a:r>
              <a:rPr lang="en-AU" sz="1200" i="1" dirty="0"/>
              <a:t>Australian, Citric, Floral</a:t>
            </a:r>
          </a:p>
          <a:p>
            <a:endParaRPr lang="en-AU" sz="1200" dirty="0"/>
          </a:p>
          <a:p>
            <a:r>
              <a:rPr lang="en-AU" sz="1200" dirty="0"/>
              <a:t>Archie Rose Straight Dry          11</a:t>
            </a:r>
          </a:p>
          <a:p>
            <a:r>
              <a:rPr lang="en-AU" sz="1200" i="1" dirty="0"/>
              <a:t>Australian, Dry, Peppery</a:t>
            </a:r>
          </a:p>
          <a:p>
            <a:endParaRPr lang="en-AU" sz="1200" dirty="0"/>
          </a:p>
          <a:p>
            <a:r>
              <a:rPr lang="en-AU" sz="1200" dirty="0"/>
              <a:t>Archie Rose Signature	  14</a:t>
            </a:r>
          </a:p>
          <a:p>
            <a:r>
              <a:rPr lang="en-AU" sz="1200" i="1" dirty="0"/>
              <a:t>Australian, Herbal, Citric</a:t>
            </a:r>
          </a:p>
          <a:p>
            <a:endParaRPr lang="en-AU" sz="1200" dirty="0"/>
          </a:p>
          <a:p>
            <a:r>
              <a:rPr lang="en-AU" sz="1200" dirty="0"/>
              <a:t>Four Pillars Bloody Shiraz	  14</a:t>
            </a:r>
          </a:p>
          <a:p>
            <a:r>
              <a:rPr lang="en-AU" sz="1200" i="1" dirty="0"/>
              <a:t>Australian, Shiraz Grapes</a:t>
            </a:r>
          </a:p>
          <a:p>
            <a:endParaRPr lang="en-AU" sz="1200" dirty="0"/>
          </a:p>
          <a:p>
            <a:r>
              <a:rPr lang="en-AU" sz="1200" dirty="0"/>
              <a:t>Husk Sloe Gin	  12</a:t>
            </a:r>
          </a:p>
          <a:p>
            <a:r>
              <a:rPr lang="en-AU" sz="1200" i="1" dirty="0"/>
              <a:t>Australian, Sloe Berry, Liquorice</a:t>
            </a:r>
          </a:p>
          <a:p>
            <a:endParaRPr lang="en-AU" sz="1200" dirty="0"/>
          </a:p>
          <a:p>
            <a:r>
              <a:rPr lang="en-AU" sz="1200" dirty="0"/>
              <a:t>Peddler’s Salted Plum Gin      13</a:t>
            </a:r>
          </a:p>
          <a:p>
            <a:r>
              <a:rPr lang="en-AU" sz="1200" i="1" dirty="0"/>
              <a:t>Chinese, Intense, Fruity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30CB00-E019-2E7D-02B7-C8721866543D}"/>
              </a:ext>
            </a:extLst>
          </p:cNvPr>
          <p:cNvSpPr txBox="1"/>
          <p:nvPr/>
        </p:nvSpPr>
        <p:spPr>
          <a:xfrm>
            <a:off x="9423953" y="4117759"/>
            <a:ext cx="667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RUM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7C1681-B4AB-C362-9D4E-7F53B948E59F}"/>
              </a:ext>
            </a:extLst>
          </p:cNvPr>
          <p:cNvSpPr txBox="1"/>
          <p:nvPr/>
        </p:nvSpPr>
        <p:spPr>
          <a:xfrm>
            <a:off x="9423953" y="4482751"/>
            <a:ext cx="23871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Bati Spiced </a:t>
            </a:r>
            <a:r>
              <a:rPr lang="en-AU" sz="1200" i="1" dirty="0"/>
              <a:t>or </a:t>
            </a:r>
            <a:r>
              <a:rPr lang="en-AU" sz="1200" dirty="0"/>
              <a:t>White Rum	    11</a:t>
            </a:r>
          </a:p>
          <a:p>
            <a:r>
              <a:rPr lang="en-AU" sz="1200" i="1" dirty="0"/>
              <a:t>Fijian, Barrel Aged, 2 YO</a:t>
            </a:r>
          </a:p>
          <a:p>
            <a:endParaRPr lang="en-AU" sz="1200" i="1" dirty="0"/>
          </a:p>
          <a:p>
            <a:r>
              <a:rPr lang="en-AU" sz="1200" dirty="0"/>
              <a:t>Kraken Spiced Rum 	     12</a:t>
            </a:r>
          </a:p>
          <a:p>
            <a:r>
              <a:rPr lang="en-AU" sz="1200" i="1" dirty="0"/>
              <a:t>Spiced Caribbean Rum</a:t>
            </a:r>
          </a:p>
          <a:p>
            <a:endParaRPr lang="en-AU" sz="1200" i="1" dirty="0"/>
          </a:p>
          <a:p>
            <a:r>
              <a:rPr lang="en-AU" sz="1200" dirty="0"/>
              <a:t>Appleton Estate Signature	     15</a:t>
            </a:r>
          </a:p>
          <a:p>
            <a:r>
              <a:rPr lang="en-AU" sz="1200" i="1" dirty="0"/>
              <a:t>Jamaican, Barrel Aged, 4 YO</a:t>
            </a:r>
          </a:p>
        </p:txBody>
      </p:sp>
    </p:spTree>
    <p:extLst>
      <p:ext uri="{BB962C8B-B14F-4D97-AF65-F5344CB8AC3E}">
        <p14:creationId xmlns:p14="http://schemas.microsoft.com/office/powerpoint/2010/main" val="259017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5D22A-3639-4FA8-41F3-C44744E1D1FE}"/>
              </a:ext>
            </a:extLst>
          </p:cNvPr>
          <p:cNvSpPr txBox="1"/>
          <p:nvPr/>
        </p:nvSpPr>
        <p:spPr>
          <a:xfrm>
            <a:off x="2609856" y="6462376"/>
            <a:ext cx="338554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p6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B5B158-C903-99E7-9192-94488E28435E}"/>
              </a:ext>
            </a:extLst>
          </p:cNvPr>
          <p:cNvSpPr txBox="1"/>
          <p:nvPr/>
        </p:nvSpPr>
        <p:spPr>
          <a:xfrm>
            <a:off x="492083" y="3144278"/>
            <a:ext cx="4299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P O R T     S H E R </a:t>
            </a:r>
            <a:r>
              <a:rPr lang="en-AU" sz="1600" b="1" dirty="0" err="1"/>
              <a:t>R</a:t>
            </a:r>
            <a:r>
              <a:rPr lang="en-AU" sz="1600" b="1" dirty="0"/>
              <a:t> Y                   D I G E S T I V E 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219A61-5DD7-5D5E-EBC2-7BD935E5B12C}"/>
              </a:ext>
            </a:extLst>
          </p:cNvPr>
          <p:cNvSpPr txBox="1"/>
          <p:nvPr/>
        </p:nvSpPr>
        <p:spPr>
          <a:xfrm>
            <a:off x="492083" y="3509270"/>
            <a:ext cx="21948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r>
              <a:rPr lang="en-AU" sz="1200" i="1" dirty="0">
                <a:solidFill>
                  <a:srgbClr val="8A0000"/>
                </a:solidFill>
              </a:rPr>
              <a:t>Classic Cocktails</a:t>
            </a:r>
            <a:endParaRPr lang="en-AU" sz="1400" dirty="0">
              <a:solidFill>
                <a:srgbClr val="8A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834E95-075F-FE7D-0997-775E3514FFAF}"/>
              </a:ext>
            </a:extLst>
          </p:cNvPr>
          <p:cNvSpPr txBox="1"/>
          <p:nvPr/>
        </p:nvSpPr>
        <p:spPr>
          <a:xfrm>
            <a:off x="1601342" y="6265756"/>
            <a:ext cx="2694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i="1" dirty="0">
                <a:solidFill>
                  <a:srgbClr val="8A0000"/>
                </a:solidFill>
              </a:rPr>
              <a:t>Please add $2 for your preferred mixer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73D95E-1FE4-51B4-1AB5-D68AFE135098}"/>
              </a:ext>
            </a:extLst>
          </p:cNvPr>
          <p:cNvSpPr txBox="1"/>
          <p:nvPr/>
        </p:nvSpPr>
        <p:spPr>
          <a:xfrm>
            <a:off x="8655059" y="743471"/>
            <a:ext cx="1821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B A R   S N A C K 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7D5BFF-84C0-0E5C-7C5C-882B9CD05CED}"/>
              </a:ext>
            </a:extLst>
          </p:cNvPr>
          <p:cNvSpPr txBox="1"/>
          <p:nvPr/>
        </p:nvSpPr>
        <p:spPr>
          <a:xfrm>
            <a:off x="8043181" y="1308928"/>
            <a:ext cx="303640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Pistachio Nuts in Shell		7</a:t>
            </a:r>
          </a:p>
          <a:p>
            <a:endParaRPr lang="en-AU" sz="1200" dirty="0"/>
          </a:p>
          <a:p>
            <a:r>
              <a:rPr lang="en-AU" sz="1200" dirty="0"/>
              <a:t>Roasted </a:t>
            </a:r>
            <a:r>
              <a:rPr lang="en-AU" sz="1200" dirty="0" err="1"/>
              <a:t>Saltd</a:t>
            </a:r>
            <a:r>
              <a:rPr lang="en-AU" sz="1200" dirty="0"/>
              <a:t> Peanuts skin on	3</a:t>
            </a:r>
          </a:p>
          <a:p>
            <a:endParaRPr lang="en-AU" sz="1200" dirty="0"/>
          </a:p>
          <a:p>
            <a:r>
              <a:rPr lang="en-AU" sz="1200" dirty="0"/>
              <a:t> 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endParaRPr lang="en-AU" sz="1200" dirty="0"/>
          </a:p>
          <a:p>
            <a:r>
              <a:rPr lang="en-AU" sz="1200" dirty="0"/>
              <a:t>HOTEL SHANGHAI	22</a:t>
            </a:r>
          </a:p>
          <a:p>
            <a:r>
              <a:rPr lang="en-AU" sz="1200" dirty="0" err="1"/>
              <a:t>Af</a:t>
            </a:r>
            <a:r>
              <a:rPr lang="en-AU" sz="1200" dirty="0"/>
              <a:t> b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  <a:r>
              <a:rPr lang="en-AU" sz="1200" dirty="0" err="1"/>
              <a:t>dfb</a:t>
            </a:r>
            <a:r>
              <a:rPr lang="en-AU" sz="1200" dirty="0"/>
              <a:t> </a:t>
            </a:r>
            <a:r>
              <a:rPr lang="en-AU" sz="1200" dirty="0" err="1"/>
              <a:t>dsb</a:t>
            </a:r>
            <a:r>
              <a:rPr lang="en-AU" sz="1200" dirty="0"/>
              <a:t> </a:t>
            </a:r>
            <a:r>
              <a:rPr lang="en-AU" sz="1200" dirty="0" err="1"/>
              <a:t>db</a:t>
            </a:r>
            <a:r>
              <a:rPr lang="en-AU" sz="1200" dirty="0"/>
              <a:t> </a:t>
            </a:r>
          </a:p>
          <a:p>
            <a:r>
              <a:rPr lang="en-AU" sz="1200" i="1" dirty="0">
                <a:solidFill>
                  <a:srgbClr val="8A0000"/>
                </a:solidFill>
              </a:rPr>
              <a:t>Classic Cocktails</a:t>
            </a:r>
            <a:endParaRPr lang="en-AU" sz="1400" dirty="0">
              <a:solidFill>
                <a:srgbClr val="8A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91C902-4AB5-4CCD-A031-0B617AF55EB0}"/>
              </a:ext>
            </a:extLst>
          </p:cNvPr>
          <p:cNvSpPr txBox="1"/>
          <p:nvPr/>
        </p:nvSpPr>
        <p:spPr>
          <a:xfrm>
            <a:off x="9377335" y="643609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solidFill>
                  <a:srgbClr val="8A0000"/>
                </a:solidFill>
              </a:rPr>
              <a:t>p7</a:t>
            </a:r>
            <a:endParaRPr lang="en-AU" dirty="0">
              <a:solidFill>
                <a:srgbClr val="8A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2C7EA4-85F8-4A9E-E1A5-8ED672D9468C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9BEE14-E0E5-0A4D-4DBE-AA931E58ACF7}"/>
              </a:ext>
            </a:extLst>
          </p:cNvPr>
          <p:cNvSpPr/>
          <p:nvPr/>
        </p:nvSpPr>
        <p:spPr>
          <a:xfrm>
            <a:off x="6110288" y="4433"/>
            <a:ext cx="6096000" cy="6858000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8EE2F9-B109-7E0A-3CEF-40C3E4E752A7}"/>
              </a:ext>
            </a:extLst>
          </p:cNvPr>
          <p:cNvSpPr txBox="1"/>
          <p:nvPr/>
        </p:nvSpPr>
        <p:spPr>
          <a:xfrm>
            <a:off x="492083" y="55432"/>
            <a:ext cx="1694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TEQUILA/AGAVE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A77722-65C9-2B34-ED68-CB403FA09DB1}"/>
              </a:ext>
            </a:extLst>
          </p:cNvPr>
          <p:cNvSpPr txBox="1"/>
          <p:nvPr/>
        </p:nvSpPr>
        <p:spPr>
          <a:xfrm>
            <a:off x="492083" y="420424"/>
            <a:ext cx="23871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err="1"/>
              <a:t>Cazadores</a:t>
            </a:r>
            <a:r>
              <a:rPr lang="en-AU" sz="1200" dirty="0"/>
              <a:t> Blanco Tequila	      11</a:t>
            </a:r>
          </a:p>
          <a:p>
            <a:r>
              <a:rPr lang="en-AU" sz="1200" i="1" dirty="0"/>
              <a:t>100% Blue Agave, Unaged</a:t>
            </a:r>
          </a:p>
          <a:p>
            <a:endParaRPr lang="en-AU" sz="1200" i="1" dirty="0"/>
          </a:p>
          <a:p>
            <a:r>
              <a:rPr lang="en-AU" sz="1200" dirty="0"/>
              <a:t>Patron Silver		      14</a:t>
            </a:r>
          </a:p>
          <a:p>
            <a:r>
              <a:rPr lang="en-AU" sz="1200" i="1" dirty="0"/>
              <a:t>100% Blue Agave, Unaged</a:t>
            </a:r>
          </a:p>
          <a:p>
            <a:endParaRPr lang="en-AU" sz="1200" dirty="0"/>
          </a:p>
          <a:p>
            <a:r>
              <a:rPr lang="en-AU" sz="1200" dirty="0"/>
              <a:t>Del Maguey Vida Mezcal	      13</a:t>
            </a:r>
          </a:p>
          <a:p>
            <a:r>
              <a:rPr lang="en-AU" sz="1200" i="1" dirty="0"/>
              <a:t>Family Owned, Smokey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78EF78-825F-94FA-3BA7-07995DD750CE}"/>
              </a:ext>
            </a:extLst>
          </p:cNvPr>
          <p:cNvSpPr txBox="1"/>
          <p:nvPr/>
        </p:nvSpPr>
        <p:spPr>
          <a:xfrm>
            <a:off x="3101881" y="22800"/>
            <a:ext cx="1197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SPECIALTY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B8256B-5930-7FFC-012A-93298EFFEB5F}"/>
              </a:ext>
            </a:extLst>
          </p:cNvPr>
          <p:cNvSpPr txBox="1"/>
          <p:nvPr/>
        </p:nvSpPr>
        <p:spPr>
          <a:xfrm>
            <a:off x="3101881" y="420424"/>
            <a:ext cx="23871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err="1"/>
              <a:t>Koyomi</a:t>
            </a:r>
            <a:r>
              <a:rPr lang="en-AU" sz="1200" dirty="0"/>
              <a:t> Shochu	      12</a:t>
            </a:r>
          </a:p>
          <a:p>
            <a:r>
              <a:rPr lang="en-AU" sz="1200" i="1" dirty="0"/>
              <a:t>Japanese, Miyazaki Prefecture</a:t>
            </a:r>
          </a:p>
          <a:p>
            <a:endParaRPr lang="en-AU" sz="1200" i="1" dirty="0"/>
          </a:p>
          <a:p>
            <a:r>
              <a:rPr lang="en-AU" sz="1200" dirty="0"/>
              <a:t>Tiny Friday Pisco	      14</a:t>
            </a:r>
          </a:p>
          <a:p>
            <a:r>
              <a:rPr lang="en-AU" sz="1200" i="1" dirty="0"/>
              <a:t>Australian Muscat Pisco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47DDB-296D-FF46-FEE5-298E163D3357}"/>
              </a:ext>
            </a:extLst>
          </p:cNvPr>
          <p:cNvSpPr txBox="1"/>
          <p:nvPr/>
        </p:nvSpPr>
        <p:spPr>
          <a:xfrm>
            <a:off x="3101881" y="1436344"/>
            <a:ext cx="1863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Cognac/</a:t>
            </a:r>
            <a:r>
              <a:rPr lang="en-AU" sz="1600" b="1" dirty="0" err="1"/>
              <a:t>Armonac</a:t>
            </a:r>
            <a:endParaRPr lang="en-AU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3795CC-15FE-EF9A-28F7-C6EC8B827AFE}"/>
              </a:ext>
            </a:extLst>
          </p:cNvPr>
          <p:cNvSpPr txBox="1"/>
          <p:nvPr/>
        </p:nvSpPr>
        <p:spPr>
          <a:xfrm>
            <a:off x="3101881" y="1833711"/>
            <a:ext cx="23904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Raymond </a:t>
            </a:r>
            <a:r>
              <a:rPr lang="en-AU" sz="1200" dirty="0" err="1"/>
              <a:t>Ragnaud</a:t>
            </a:r>
            <a:r>
              <a:rPr lang="en-AU" sz="1200" dirty="0"/>
              <a:t> Selection    14</a:t>
            </a:r>
          </a:p>
          <a:p>
            <a:r>
              <a:rPr lang="en-AU" sz="1200" i="1" dirty="0"/>
              <a:t>Cognac, 4YO Select</a:t>
            </a:r>
          </a:p>
          <a:p>
            <a:endParaRPr lang="en-AU" sz="1200" i="1" dirty="0"/>
          </a:p>
          <a:p>
            <a:r>
              <a:rPr lang="en-AU" sz="1200" dirty="0"/>
              <a:t>Chateau de </a:t>
            </a:r>
            <a:r>
              <a:rPr lang="en-AU" sz="1200" dirty="0" err="1"/>
              <a:t>Laubade</a:t>
            </a:r>
            <a:r>
              <a:rPr lang="en-AU" sz="1200" dirty="0"/>
              <a:t> VSOP	      16</a:t>
            </a:r>
          </a:p>
          <a:p>
            <a:r>
              <a:rPr lang="en-AU" sz="1200" i="1" dirty="0"/>
              <a:t>Sorbet Armagnac, 6-12YO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06BF8A-4EA5-47E9-DEB7-5BBA8BC96B5F}"/>
              </a:ext>
            </a:extLst>
          </p:cNvPr>
          <p:cNvSpPr txBox="1"/>
          <p:nvPr/>
        </p:nvSpPr>
        <p:spPr>
          <a:xfrm>
            <a:off x="3101881" y="3505632"/>
            <a:ext cx="24192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Fernet </a:t>
            </a:r>
            <a:r>
              <a:rPr lang="en-AU" sz="1200" dirty="0" err="1"/>
              <a:t>Branca</a:t>
            </a:r>
            <a:r>
              <a:rPr lang="en-AU" sz="1200" dirty="0"/>
              <a:t>	      11</a:t>
            </a:r>
          </a:p>
          <a:p>
            <a:r>
              <a:rPr lang="en-AU" sz="1200" i="1" dirty="0"/>
              <a:t>Herbal Italian Amaro</a:t>
            </a:r>
          </a:p>
          <a:p>
            <a:endParaRPr lang="en-AU" sz="1200" dirty="0"/>
          </a:p>
          <a:p>
            <a:r>
              <a:rPr lang="en-AU" sz="1200" dirty="0"/>
              <a:t>Autonomy Bitter </a:t>
            </a:r>
            <a:r>
              <a:rPr lang="en-AU" sz="1200" dirty="0" err="1"/>
              <a:t>Limencello</a:t>
            </a:r>
            <a:r>
              <a:rPr lang="en-AU" sz="1200" dirty="0"/>
              <a:t>	      10</a:t>
            </a:r>
          </a:p>
          <a:p>
            <a:r>
              <a:rPr lang="en-AU" sz="1200" i="1" dirty="0"/>
              <a:t>Australian </a:t>
            </a:r>
            <a:r>
              <a:rPr lang="en-AU" sz="1200" i="1" dirty="0" err="1"/>
              <a:t>Limencello</a:t>
            </a:r>
            <a:endParaRPr lang="en-AU" sz="1200" i="1" dirty="0"/>
          </a:p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622342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976</Words>
  <Application>Microsoft Office PowerPoint</Application>
  <PresentationFormat>Widescreen</PresentationFormat>
  <Paragraphs>245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Aptos Serif</vt:lpstr>
      <vt:lpstr>Arial</vt:lpstr>
      <vt:lpstr>Chaparral Pro Light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 Lee</dc:creator>
  <cp:lastModifiedBy>Dah Lee</cp:lastModifiedBy>
  <cp:revision>13</cp:revision>
  <cp:lastPrinted>2024-07-08T00:01:21Z</cp:lastPrinted>
  <dcterms:created xsi:type="dcterms:W3CDTF">2024-07-07T22:32:04Z</dcterms:created>
  <dcterms:modified xsi:type="dcterms:W3CDTF">2024-07-09T00:03:16Z</dcterms:modified>
</cp:coreProperties>
</file>